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62" r:id="rId3"/>
    <p:sldId id="264" r:id="rId4"/>
    <p:sldId id="257" r:id="rId5"/>
    <p:sldId id="258" r:id="rId6"/>
    <p:sldId id="259" r:id="rId7"/>
    <p:sldId id="270" r:id="rId8"/>
    <p:sldId id="260" r:id="rId9"/>
    <p:sldId id="261"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8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955C8A-40F6-4CBF-A79F-30426C3437B1}" v="15" dt="2019-12-11T17:48:46.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917" autoAdjust="0"/>
  </p:normalViewPr>
  <p:slideViewPr>
    <p:cSldViewPr snapToGrid="0">
      <p:cViewPr varScale="1">
        <p:scale>
          <a:sx n="76" d="100"/>
          <a:sy n="76" d="100"/>
        </p:scale>
        <p:origin x="8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E8075-8870-4AFA-B905-075F45091A43}" type="datetimeFigureOut">
              <a:rPr lang="en-US" smtClean="0"/>
              <a:t>12/11/2019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863FB-32A6-471C-BF53-7DD265DDEAEE}" type="slidenum">
              <a:rPr lang="en-US" smtClean="0"/>
              <a:t>‹#›</a:t>
            </a:fld>
            <a:endParaRPr lang="en-US"/>
          </a:p>
        </p:txBody>
      </p:sp>
    </p:spTree>
    <p:extLst>
      <p:ext uri="{BB962C8B-B14F-4D97-AF65-F5344CB8AC3E}">
        <p14:creationId xmlns:p14="http://schemas.microsoft.com/office/powerpoint/2010/main" val="19449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classic Burberry plaid (which is also incorporated into the displays and wall planograms) as well as images from the recent season and a city street in the winter to tie it all together.</a:t>
            </a:r>
          </a:p>
        </p:txBody>
      </p:sp>
      <p:sp>
        <p:nvSpPr>
          <p:cNvPr id="4" name="Slide Number Placeholder 3"/>
          <p:cNvSpPr>
            <a:spLocks noGrp="1"/>
          </p:cNvSpPr>
          <p:nvPr>
            <p:ph type="sldNum" sz="quarter" idx="5"/>
          </p:nvPr>
        </p:nvSpPr>
        <p:spPr/>
        <p:txBody>
          <a:bodyPr/>
          <a:lstStyle/>
          <a:p>
            <a:fld id="{254863FB-32A6-471C-BF53-7DD265DDEAEE}" type="slidenum">
              <a:rPr lang="en-US" smtClean="0"/>
              <a:t>6</a:t>
            </a:fld>
            <a:endParaRPr lang="en-US"/>
          </a:p>
        </p:txBody>
      </p:sp>
    </p:spTree>
    <p:extLst>
      <p:ext uri="{BB962C8B-B14F-4D97-AF65-F5344CB8AC3E}">
        <p14:creationId xmlns:p14="http://schemas.microsoft.com/office/powerpoint/2010/main" val="405507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863FB-32A6-471C-BF53-7DD265DDEAEE}" type="slidenum">
              <a:rPr lang="en-US" smtClean="0"/>
              <a:t>7</a:t>
            </a:fld>
            <a:endParaRPr lang="en-US"/>
          </a:p>
        </p:txBody>
      </p:sp>
    </p:spTree>
    <p:extLst>
      <p:ext uri="{BB962C8B-B14F-4D97-AF65-F5344CB8AC3E}">
        <p14:creationId xmlns:p14="http://schemas.microsoft.com/office/powerpoint/2010/main" val="105155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brand is known for its classic, clean designs, I wanted the theme to be simple and subtle too. The red and silver stripes would be painted with metallic paint to give it that shiny, ribbon-like appearance and the three light fixtures highlight each of the mannequins. The clothing is all from Burberry’s winter line, which incorporates a lot of orange, tan shades, and white. Middle mannequin placed slightly in front of left and right mannequins.</a:t>
            </a:r>
          </a:p>
          <a:p>
            <a:endParaRPr lang="en-US" dirty="0"/>
          </a:p>
        </p:txBody>
      </p:sp>
      <p:sp>
        <p:nvSpPr>
          <p:cNvPr id="4" name="Slide Number Placeholder 3"/>
          <p:cNvSpPr>
            <a:spLocks noGrp="1"/>
          </p:cNvSpPr>
          <p:nvPr>
            <p:ph type="sldNum" sz="quarter" idx="5"/>
          </p:nvPr>
        </p:nvSpPr>
        <p:spPr/>
        <p:txBody>
          <a:bodyPr/>
          <a:lstStyle/>
          <a:p>
            <a:fld id="{254863FB-32A6-471C-BF53-7DD265DDEAEE}" type="slidenum">
              <a:rPr lang="en-US" smtClean="0"/>
              <a:t>8</a:t>
            </a:fld>
            <a:endParaRPr lang="en-US"/>
          </a:p>
        </p:txBody>
      </p:sp>
    </p:spTree>
    <p:extLst>
      <p:ext uri="{BB962C8B-B14F-4D97-AF65-F5344CB8AC3E}">
        <p14:creationId xmlns:p14="http://schemas.microsoft.com/office/powerpoint/2010/main" val="379397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stand should be slightly in front of right and left stand. The plaid will be fabric (felt or tweed, something textured) on the stands. Top and sides of stands are mirrors.</a:t>
            </a:r>
          </a:p>
        </p:txBody>
      </p:sp>
      <p:sp>
        <p:nvSpPr>
          <p:cNvPr id="4" name="Slide Number Placeholder 3"/>
          <p:cNvSpPr>
            <a:spLocks noGrp="1"/>
          </p:cNvSpPr>
          <p:nvPr>
            <p:ph type="sldNum" sz="quarter" idx="5"/>
          </p:nvPr>
        </p:nvSpPr>
        <p:spPr/>
        <p:txBody>
          <a:bodyPr/>
          <a:lstStyle/>
          <a:p>
            <a:fld id="{254863FB-32A6-471C-BF53-7DD265DDEAEE}" type="slidenum">
              <a:rPr lang="en-US" smtClean="0"/>
              <a:t>9</a:t>
            </a:fld>
            <a:endParaRPr lang="en-US"/>
          </a:p>
        </p:txBody>
      </p:sp>
    </p:spTree>
    <p:extLst>
      <p:ext uri="{BB962C8B-B14F-4D97-AF65-F5344CB8AC3E}">
        <p14:creationId xmlns:p14="http://schemas.microsoft.com/office/powerpoint/2010/main" val="118627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classic and simple style. The rectangular molding in the walls should be about 6 inches deep with lighting in each corner pointing towards clothes (lights should not be very noticeable though). Wood shelves, spaced out enough so it doesn’t look crowded. Shoes and accessories in this planogram would be on a nearby table. Keep space clean and no more than 4 of each item hanging at a time. 12’x20’</a:t>
            </a:r>
          </a:p>
        </p:txBody>
      </p:sp>
      <p:sp>
        <p:nvSpPr>
          <p:cNvPr id="4" name="Slide Number Placeholder 3"/>
          <p:cNvSpPr>
            <a:spLocks noGrp="1"/>
          </p:cNvSpPr>
          <p:nvPr>
            <p:ph type="sldNum" sz="quarter" idx="5"/>
          </p:nvPr>
        </p:nvSpPr>
        <p:spPr/>
        <p:txBody>
          <a:bodyPr/>
          <a:lstStyle/>
          <a:p>
            <a:fld id="{254863FB-32A6-471C-BF53-7DD265DDEAEE}" type="slidenum">
              <a:rPr lang="en-US" smtClean="0"/>
              <a:t>11</a:t>
            </a:fld>
            <a:endParaRPr lang="en-US"/>
          </a:p>
        </p:txBody>
      </p:sp>
    </p:spTree>
    <p:extLst>
      <p:ext uri="{BB962C8B-B14F-4D97-AF65-F5344CB8AC3E}">
        <p14:creationId xmlns:p14="http://schemas.microsoft.com/office/powerpoint/2010/main" val="409047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wall features this seasons accessories from the Winter collection. The classic plaid is incorporated in the boots and the orange in the purse and gloves. The molding on this wall will go back about 12” and use a lighter wood for the shelves and a darker wood for the stands with the shoes, gloves, and scarf. The artwork gives this more symmetry as well as dragging the eye towards this display and adding detail. On both walls, crown molding is featured towards the ceiling to add to the sophisticated appearance.</a:t>
            </a:r>
          </a:p>
        </p:txBody>
      </p:sp>
      <p:sp>
        <p:nvSpPr>
          <p:cNvPr id="4" name="Slide Number Placeholder 3"/>
          <p:cNvSpPr>
            <a:spLocks noGrp="1"/>
          </p:cNvSpPr>
          <p:nvPr>
            <p:ph type="sldNum" sz="quarter" idx="5"/>
          </p:nvPr>
        </p:nvSpPr>
        <p:spPr/>
        <p:txBody>
          <a:bodyPr/>
          <a:lstStyle/>
          <a:p>
            <a:fld id="{254863FB-32A6-471C-BF53-7DD265DDEAEE}" type="slidenum">
              <a:rPr lang="en-US" smtClean="0"/>
              <a:t>13</a:t>
            </a:fld>
            <a:endParaRPr lang="en-US"/>
          </a:p>
        </p:txBody>
      </p:sp>
    </p:spTree>
    <p:extLst>
      <p:ext uri="{BB962C8B-B14F-4D97-AF65-F5344CB8AC3E}">
        <p14:creationId xmlns:p14="http://schemas.microsoft.com/office/powerpoint/2010/main" val="3580130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12/11/2019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BA86-870C-4F85-9C67-EAC84F87FB31}"/>
              </a:ext>
            </a:extLst>
          </p:cNvPr>
          <p:cNvSpPr>
            <a:spLocks noGrp="1"/>
          </p:cNvSpPr>
          <p:nvPr>
            <p:ph type="ctrTitle"/>
          </p:nvPr>
        </p:nvSpPr>
        <p:spPr/>
        <p:txBody>
          <a:bodyPr/>
          <a:lstStyle/>
          <a:p>
            <a:r>
              <a:rPr lang="en-US" dirty="0"/>
              <a:t>BURBERRY</a:t>
            </a:r>
          </a:p>
        </p:txBody>
      </p:sp>
      <p:sp>
        <p:nvSpPr>
          <p:cNvPr id="3" name="Subtitle 2">
            <a:extLst>
              <a:ext uri="{FF2B5EF4-FFF2-40B4-BE49-F238E27FC236}">
                <a16:creationId xmlns:a16="http://schemas.microsoft.com/office/drawing/2014/main" id="{1610CFA5-E912-4067-AF34-E05E90F6C80F}"/>
              </a:ext>
            </a:extLst>
          </p:cNvPr>
          <p:cNvSpPr>
            <a:spLocks noGrp="1"/>
          </p:cNvSpPr>
          <p:nvPr>
            <p:ph type="subTitle" idx="1"/>
          </p:nvPr>
        </p:nvSpPr>
        <p:spPr/>
        <p:txBody>
          <a:bodyPr/>
          <a:lstStyle/>
          <a:p>
            <a:r>
              <a:rPr lang="en-US" dirty="0"/>
              <a:t>Hannah Saunders</a:t>
            </a:r>
          </a:p>
        </p:txBody>
      </p:sp>
      <p:pic>
        <p:nvPicPr>
          <p:cNvPr id="4" name="Audio 3">
            <a:hlinkClick r:id="" action="ppaction://media"/>
            <a:extLst>
              <a:ext uri="{FF2B5EF4-FFF2-40B4-BE49-F238E27FC236}">
                <a16:creationId xmlns:a16="http://schemas.microsoft.com/office/drawing/2014/main" id="{677A4B15-8B49-49AA-8319-4BC766E452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5069480"/>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A94D0-2BF4-453C-8034-7742BE49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4">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8A115BBF-8011-4E68-A9C9-48D0792E72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4F47E8-C2CA-43A6-9404-03BADA34D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1D43C-86DB-4B5D-A163-81BC94201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5" y="620720"/>
            <a:ext cx="4193173" cy="5571069"/>
          </a:xfrm>
          <a:prstGeom prst="rect">
            <a:avLst/>
          </a:prstGeom>
          <a:blipFill dpi="0" rotWithShape="1">
            <a:blip r:embed="rId4">
              <a:duotone>
                <a:schemeClr val="accent2">
                  <a:shade val="45000"/>
                  <a:satMod val="135000"/>
                </a:schemeClr>
                <a:prstClr val="white"/>
              </a:duotone>
            </a:blip>
            <a:srcRect/>
            <a:tile tx="0" ty="0" sx="65000" sy="65000" flip="none"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E00A6-8281-45FD-9652-7D299F44B01B}"/>
              </a:ext>
            </a:extLst>
          </p:cNvPr>
          <p:cNvSpPr>
            <a:spLocks noGrp="1"/>
          </p:cNvSpPr>
          <p:nvPr>
            <p:ph type="title"/>
          </p:nvPr>
        </p:nvSpPr>
        <p:spPr>
          <a:xfrm>
            <a:off x="5590120" y="1105351"/>
            <a:ext cx="5477071" cy="3023981"/>
          </a:xfrm>
        </p:spPr>
        <p:txBody>
          <a:bodyPr vert="horz" lIns="91440" tIns="45720" rIns="91440" bIns="45720" rtlCol="0" anchor="b">
            <a:normAutofit/>
          </a:bodyPr>
          <a:lstStyle/>
          <a:p>
            <a:r>
              <a:rPr lang="en-US" sz="8800" spc="200" dirty="0">
                <a:solidFill>
                  <a:schemeClr val="bg1"/>
                </a:solidFill>
              </a:rPr>
              <a:t>PLANOGRAMS</a:t>
            </a:r>
          </a:p>
        </p:txBody>
      </p:sp>
      <p:cxnSp>
        <p:nvCxnSpPr>
          <p:cNvPr id="17" name="Straight Connector 16">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84A8FD07-5450-401E-853B-609EC99A2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69312915"/>
      </p:ext>
    </p:extLst>
  </p:cSld>
  <p:clrMapOvr>
    <a:masterClrMapping/>
  </p:clrMapOvr>
  <mc:AlternateContent xmlns:mc="http://schemas.openxmlformats.org/markup-compatibility/2006" xmlns:p14="http://schemas.microsoft.com/office/powerpoint/2010/main">
    <mc:Choice Requires="p14">
      <p:transition spd="slow" p14:dur="2000" advTm="2107"/>
    </mc:Choice>
    <mc:Fallback xmlns="">
      <p:transition spd="slow" advTm="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B6BB1A71-1D39-43C5-A56A-38D33A405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rgbClr val="BC975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photo, room, white&#10;&#10;Description automatically generated">
            <a:extLst>
              <a:ext uri="{FF2B5EF4-FFF2-40B4-BE49-F238E27FC236}">
                <a16:creationId xmlns:a16="http://schemas.microsoft.com/office/drawing/2014/main" id="{826DFAA1-C340-4055-A9EE-26158BE93D2E}"/>
              </a:ext>
            </a:extLst>
          </p:cNvPr>
          <p:cNvPicPr>
            <a:picLocks noChangeAspect="1"/>
          </p:cNvPicPr>
          <p:nvPr/>
        </p:nvPicPr>
        <p:blipFill>
          <a:blip r:embed="rId5"/>
          <a:stretch>
            <a:fillRect/>
          </a:stretch>
        </p:blipFill>
        <p:spPr>
          <a:xfrm>
            <a:off x="672353" y="1"/>
            <a:ext cx="10694213" cy="6858000"/>
          </a:xfrm>
          <a:prstGeom prst="rect">
            <a:avLst/>
          </a:prstGeom>
        </p:spPr>
      </p:pic>
      <p:pic>
        <p:nvPicPr>
          <p:cNvPr id="2" name="Audio 1">
            <a:hlinkClick r:id="" action="ppaction://media"/>
            <a:extLst>
              <a:ext uri="{FF2B5EF4-FFF2-40B4-BE49-F238E27FC236}">
                <a16:creationId xmlns:a16="http://schemas.microsoft.com/office/drawing/2014/main" id="{686CF510-2B50-46FF-87F1-FE62C676A8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18279958"/>
      </p:ext>
    </p:extLst>
  </p:cSld>
  <p:clrMapOvr>
    <a:masterClrMapping/>
  </p:clrMapOvr>
  <mc:AlternateContent xmlns:mc="http://schemas.openxmlformats.org/markup-compatibility/2006" xmlns:p14="http://schemas.microsoft.com/office/powerpoint/2010/main">
    <mc:Choice Requires="p14">
      <p:transition spd="slow" p14:dur="2000" advTm="65115"/>
    </mc:Choice>
    <mc:Fallback xmlns="">
      <p:transition spd="slow" advTm="6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ADC2AEC-1B41-42C3-8681-335162965705}"/>
              </a:ext>
            </a:extLst>
          </p:cNvPr>
          <p:cNvPicPr>
            <a:picLocks noChangeAspect="1"/>
          </p:cNvPicPr>
          <p:nvPr/>
        </p:nvPicPr>
        <p:blipFill>
          <a:blip r:embed="rId4"/>
          <a:stretch>
            <a:fillRect/>
          </a:stretch>
        </p:blipFill>
        <p:spPr>
          <a:xfrm>
            <a:off x="3096079" y="0"/>
            <a:ext cx="5999841" cy="6858000"/>
          </a:xfrm>
          <a:prstGeom prst="rect">
            <a:avLst/>
          </a:prstGeom>
        </p:spPr>
      </p:pic>
      <p:pic>
        <p:nvPicPr>
          <p:cNvPr id="4" name="Audio 3">
            <a:hlinkClick r:id="" action="ppaction://media"/>
            <a:extLst>
              <a:ext uri="{FF2B5EF4-FFF2-40B4-BE49-F238E27FC236}">
                <a16:creationId xmlns:a16="http://schemas.microsoft.com/office/drawing/2014/main" id="{D2B308E3-DAE4-4D64-B1CE-CEB7D6436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1656759"/>
      </p:ext>
    </p:extLst>
  </p:cSld>
  <p:clrMapOvr>
    <a:masterClrMapping/>
  </p:clrMapOvr>
  <mc:AlternateContent xmlns:mc="http://schemas.openxmlformats.org/markup-compatibility/2006" xmlns:p14="http://schemas.microsoft.com/office/powerpoint/2010/main">
    <mc:Choice Requires="p14">
      <p:transition spd="slow" p14:dur="2000" advTm="53083"/>
    </mc:Choice>
    <mc:Fallback xmlns="">
      <p:transition spd="slow" advTm="5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6BB1A71-1D39-43C5-A56A-38D33A405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rgbClr val="C64B2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indoor, table, photo, sitting&#10;&#10;Description automatically generated">
            <a:extLst>
              <a:ext uri="{FF2B5EF4-FFF2-40B4-BE49-F238E27FC236}">
                <a16:creationId xmlns:a16="http://schemas.microsoft.com/office/drawing/2014/main" id="{11456335-7A7B-45DA-91E7-9D93460FE55D}"/>
              </a:ext>
            </a:extLst>
          </p:cNvPr>
          <p:cNvPicPr>
            <a:picLocks noChangeAspect="1"/>
          </p:cNvPicPr>
          <p:nvPr/>
        </p:nvPicPr>
        <p:blipFill>
          <a:blip r:embed="rId5"/>
          <a:stretch>
            <a:fillRect/>
          </a:stretch>
        </p:blipFill>
        <p:spPr>
          <a:xfrm>
            <a:off x="861705" y="0"/>
            <a:ext cx="10468590" cy="6858000"/>
          </a:xfrm>
          <a:prstGeom prst="rect">
            <a:avLst/>
          </a:prstGeom>
        </p:spPr>
      </p:pic>
      <p:pic>
        <p:nvPicPr>
          <p:cNvPr id="18" name="Audio 17">
            <a:hlinkClick r:id="" action="ppaction://media"/>
            <a:extLst>
              <a:ext uri="{FF2B5EF4-FFF2-40B4-BE49-F238E27FC236}">
                <a16:creationId xmlns:a16="http://schemas.microsoft.com/office/drawing/2014/main" id="{80BDEDF0-FF39-4D6C-93E9-0984A90FFF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57411633"/>
      </p:ext>
    </p:extLst>
  </p:cSld>
  <p:clrMapOvr>
    <a:masterClrMapping/>
  </p:clrMapOvr>
  <mc:AlternateContent xmlns:mc="http://schemas.openxmlformats.org/markup-compatibility/2006" xmlns:p14="http://schemas.microsoft.com/office/powerpoint/2010/main">
    <mc:Choice Requires="p14">
      <p:transition spd="slow" p14:dur="2000" advTm="68467"/>
    </mc:Choice>
    <mc:Fallback xmlns="">
      <p:transition spd="slow" advTm="6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room&#10;&#10;Description automatically generated">
            <a:extLst>
              <a:ext uri="{FF2B5EF4-FFF2-40B4-BE49-F238E27FC236}">
                <a16:creationId xmlns:a16="http://schemas.microsoft.com/office/drawing/2014/main" id="{D020E33B-6FE2-41EF-B49D-38295B63EA10}"/>
              </a:ext>
            </a:extLst>
          </p:cNvPr>
          <p:cNvPicPr>
            <a:picLocks noChangeAspect="1"/>
          </p:cNvPicPr>
          <p:nvPr/>
        </p:nvPicPr>
        <p:blipFill>
          <a:blip r:embed="rId4"/>
          <a:stretch>
            <a:fillRect/>
          </a:stretch>
        </p:blipFill>
        <p:spPr>
          <a:xfrm>
            <a:off x="3347463" y="0"/>
            <a:ext cx="5497074" cy="6858000"/>
          </a:xfrm>
          <a:prstGeom prst="rect">
            <a:avLst/>
          </a:prstGeom>
        </p:spPr>
      </p:pic>
      <p:sp>
        <p:nvSpPr>
          <p:cNvPr id="4" name="Rectangle 3">
            <a:extLst>
              <a:ext uri="{FF2B5EF4-FFF2-40B4-BE49-F238E27FC236}">
                <a16:creationId xmlns:a16="http://schemas.microsoft.com/office/drawing/2014/main" id="{2E76A866-12E2-4ABF-ADEC-15BA7C9903AB}"/>
              </a:ext>
            </a:extLst>
          </p:cNvPr>
          <p:cNvSpPr/>
          <p:nvPr/>
        </p:nvSpPr>
        <p:spPr>
          <a:xfrm>
            <a:off x="-39328" y="0"/>
            <a:ext cx="3382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63FE9D-BE80-4FAA-9C1A-3C66438DAE54}"/>
              </a:ext>
            </a:extLst>
          </p:cNvPr>
          <p:cNvSpPr/>
          <p:nvPr/>
        </p:nvSpPr>
        <p:spPr>
          <a:xfrm>
            <a:off x="8844537" y="0"/>
            <a:ext cx="33474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60AA11F-DB9A-4266-BDF4-B132B8CAF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68805257"/>
      </p:ext>
    </p:extLst>
  </p:cSld>
  <p:clrMapOvr>
    <a:masterClrMapping/>
  </p:clrMapOvr>
  <mc:AlternateContent xmlns:mc="http://schemas.openxmlformats.org/markup-compatibility/2006" xmlns:p14="http://schemas.microsoft.com/office/powerpoint/2010/main">
    <mc:Choice Requires="p14">
      <p:transition spd="slow" p14:dur="2000" advTm="100580"/>
    </mc:Choice>
    <mc:Fallback xmlns="">
      <p:transition spd="slow" advTm="10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523BF6-8865-48E5-97BC-E5F426458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4">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25E1A445-F7EF-41B3-B20D-1112A814F5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ore inside of a building&#10;&#10;Description automatically generated">
            <a:extLst>
              <a:ext uri="{FF2B5EF4-FFF2-40B4-BE49-F238E27FC236}">
                <a16:creationId xmlns:a16="http://schemas.microsoft.com/office/drawing/2014/main" id="{EC8641A8-F4EE-42A7-AE0B-4038BC38B466}"/>
              </a:ext>
            </a:extLst>
          </p:cNvPr>
          <p:cNvPicPr>
            <a:picLocks noChangeAspect="1"/>
          </p:cNvPicPr>
          <p:nvPr/>
        </p:nvPicPr>
        <p:blipFill rotWithShape="1">
          <a:blip r:embed="rId5">
            <a:alphaModFix amt="45000"/>
          </a:blip>
          <a:srcRect l="2725" r="8409"/>
          <a:stretch/>
        </p:blipFill>
        <p:spPr>
          <a:xfrm>
            <a:off x="20" y="-1"/>
            <a:ext cx="12188932" cy="6858000"/>
          </a:xfrm>
          <a:prstGeom prst="rect">
            <a:avLst/>
          </a:prstGeom>
        </p:spPr>
      </p:pic>
      <p:sp>
        <p:nvSpPr>
          <p:cNvPr id="2" name="Title 1">
            <a:extLst>
              <a:ext uri="{FF2B5EF4-FFF2-40B4-BE49-F238E27FC236}">
                <a16:creationId xmlns:a16="http://schemas.microsoft.com/office/drawing/2014/main" id="{99C2FD60-1C9D-4DA1-A9FE-84D57F52FA5C}"/>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Brand ANALYSIS</a:t>
            </a:r>
          </a:p>
        </p:txBody>
      </p:sp>
      <p:cxnSp>
        <p:nvCxnSpPr>
          <p:cNvPr id="15" name="Straight Connector 14">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5ED15F22-2C32-470C-BE1A-F0ACC54B7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1072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49"/>
    </mc:Choice>
    <mc:Fallback xmlns="">
      <p:transition spd="slow" advTm="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2C96-A2F4-4604-90B0-4E648584B6E3}"/>
              </a:ext>
            </a:extLst>
          </p:cNvPr>
          <p:cNvSpPr>
            <a:spLocks noGrp="1"/>
          </p:cNvSpPr>
          <p:nvPr>
            <p:ph type="title"/>
          </p:nvPr>
        </p:nvSpPr>
        <p:spPr/>
        <p:txBody>
          <a:bodyPr/>
          <a:lstStyle/>
          <a:p>
            <a:r>
              <a:rPr lang="en-US" dirty="0"/>
              <a:t>About BURBERRY</a:t>
            </a:r>
          </a:p>
        </p:txBody>
      </p:sp>
      <p:sp>
        <p:nvSpPr>
          <p:cNvPr id="3" name="Content Placeholder 2">
            <a:extLst>
              <a:ext uri="{FF2B5EF4-FFF2-40B4-BE49-F238E27FC236}">
                <a16:creationId xmlns:a16="http://schemas.microsoft.com/office/drawing/2014/main" id="{3ACB8166-D976-4904-9F41-00FB5D08C07F}"/>
              </a:ext>
            </a:extLst>
          </p:cNvPr>
          <p:cNvSpPr>
            <a:spLocks noGrp="1"/>
          </p:cNvSpPr>
          <p:nvPr>
            <p:ph sz="half" idx="1"/>
          </p:nvPr>
        </p:nvSpPr>
        <p:spPr>
          <a:xfrm>
            <a:off x="1024126" y="2286000"/>
            <a:ext cx="10090913" cy="4023360"/>
          </a:xfrm>
        </p:spPr>
        <p:txBody>
          <a:bodyPr/>
          <a:lstStyle/>
          <a:p>
            <a:r>
              <a:rPr lang="en-US" sz="2400" dirty="0"/>
              <a:t>The Burberry brand has been around since 1856, created by Thomas Burberry. It began because he wanted to design clothing to protect people from the harsh British weather, which led to the invention of gabardine and revolutionizing rainwear. The brand started out as purely practical apparel for those doing exerting work outdoors, like explorers, military, and aviators. In 1990, Burberry moves from a coat company to an outfitter of all apparel and begins appearing at the European fashion weeks. From then on, it was known for its high-end luxury styles and iconic Burberry plaid</a:t>
            </a:r>
            <a:r>
              <a:rPr lang="en-US" dirty="0"/>
              <a:t>.</a:t>
            </a:r>
          </a:p>
        </p:txBody>
      </p:sp>
      <p:pic>
        <p:nvPicPr>
          <p:cNvPr id="5" name="Audio 4">
            <a:hlinkClick r:id="" action="ppaction://media"/>
            <a:extLst>
              <a:ext uri="{FF2B5EF4-FFF2-40B4-BE49-F238E27FC236}">
                <a16:creationId xmlns:a16="http://schemas.microsoft.com/office/drawing/2014/main" id="{39FCBD49-3C41-4C1A-B3D2-BA1ED83D0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5919620"/>
      </p:ext>
    </p:extLst>
  </p:cSld>
  <p:clrMapOvr>
    <a:masterClrMapping/>
  </p:clrMapOvr>
  <mc:AlternateContent xmlns:mc="http://schemas.openxmlformats.org/markup-compatibility/2006" xmlns:p14="http://schemas.microsoft.com/office/powerpoint/2010/main">
    <mc:Choice Requires="p14">
      <p:transition spd="slow" p14:dur="2000" advTm="78560"/>
    </mc:Choice>
    <mc:Fallback xmlns="">
      <p:transition spd="slow" advTm="7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447B9B-86DA-44D8-A47F-C1EEAD234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4">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2D592B85-3A67-4F07-9315-79065B1D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3B376D-81E1-4C5C-BBB9-A44EBF32AA34}"/>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t>Target customer profile</a:t>
            </a:r>
          </a:p>
        </p:txBody>
      </p:sp>
      <p:sp>
        <p:nvSpPr>
          <p:cNvPr id="14" name="Rectangle 13">
            <a:extLst>
              <a:ext uri="{FF2B5EF4-FFF2-40B4-BE49-F238E27FC236}">
                <a16:creationId xmlns:a16="http://schemas.microsoft.com/office/drawing/2014/main" id="{3E21A60C-CC5D-4A59-8FE1-92EAC0E7C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2D615464-B85F-477C-84B3-021C2D97DAAE}"/>
              </a:ext>
            </a:extLst>
          </p:cNvPr>
          <p:cNvSpPr>
            <a:spLocks noChangeArrowheads="1"/>
          </p:cNvSpPr>
          <p:nvPr/>
        </p:nvSpPr>
        <p:spPr bwMode="auto">
          <a:xfrm>
            <a:off x="3755770" y="27652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2151EE58-6547-4B60-AA26-BD9ADC161952}"/>
              </a:ext>
            </a:extLst>
          </p:cNvPr>
          <p:cNvGraphicFramePr>
            <a:graphicFrameLocks noGrp="1"/>
          </p:cNvGraphicFramePr>
          <p:nvPr>
            <p:extLst>
              <p:ext uri="{D42A27DB-BD31-4B8C-83A1-F6EECF244321}">
                <p14:modId xmlns:p14="http://schemas.microsoft.com/office/powerpoint/2010/main" val="1394414135"/>
              </p:ext>
            </p:extLst>
          </p:nvPr>
        </p:nvGraphicFramePr>
        <p:xfrm>
          <a:off x="852374" y="819246"/>
          <a:ext cx="10917645" cy="3762317"/>
        </p:xfrm>
        <a:graphic>
          <a:graphicData uri="http://schemas.openxmlformats.org/drawingml/2006/table">
            <a:tbl>
              <a:tblPr firstRow="1" firstCol="1" bandRow="1"/>
              <a:tblGrid>
                <a:gridCol w="3718081">
                  <a:extLst>
                    <a:ext uri="{9D8B030D-6E8A-4147-A177-3AD203B41FA5}">
                      <a16:colId xmlns:a16="http://schemas.microsoft.com/office/drawing/2014/main" val="1281293532"/>
                    </a:ext>
                  </a:extLst>
                </a:gridCol>
                <a:gridCol w="7199564">
                  <a:extLst>
                    <a:ext uri="{9D8B030D-6E8A-4147-A177-3AD203B41FA5}">
                      <a16:colId xmlns:a16="http://schemas.microsoft.com/office/drawing/2014/main" val="2990516372"/>
                    </a:ext>
                  </a:extLst>
                </a:gridCol>
              </a:tblGrid>
              <a:tr h="0">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Age Range</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29-40</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944206"/>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Profession</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Working corporate job, wealthy spouse</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508290"/>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Disposable Income</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high</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607942"/>
                  </a:ext>
                </a:extLst>
              </a:tr>
              <a:tr h="317091">
                <a:tc>
                  <a:txBody>
                    <a:bodyPr/>
                    <a:lstStyle/>
                    <a:p>
                      <a:pPr marL="0" marR="0" algn="l" fontAlgn="t">
                        <a:lnSpc>
                          <a:spcPct val="107000"/>
                        </a:lnSpc>
                        <a:spcBef>
                          <a:spcPts val="0"/>
                        </a:spcBef>
                        <a:spcAft>
                          <a:spcPts val="0"/>
                        </a:spcAft>
                      </a:pPr>
                      <a:r>
                        <a:rPr lang="en-US" sz="1600" b="0" i="0" u="none" strike="noStrike" dirty="0">
                          <a:effectLst/>
                          <a:latin typeface="Bahnschrift Light Condensed" panose="020B0502040204020203" pitchFamily="34" charset="0"/>
                          <a:ea typeface="Calibri" panose="020F0502020204030204" pitchFamily="34" charset="0"/>
                          <a:cs typeface="Biome" panose="020B0502040204020203" pitchFamily="34" charset="0"/>
                        </a:rPr>
                        <a:t>Lifestyle</a:t>
                      </a:r>
                      <a:endParaRPr lang="en-US" sz="2800" b="0" i="0" u="none" strike="noStrike" dirty="0">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Work, taking care of home, events with friends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0918834"/>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Active Interest/Social Life</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Dinner parties, special events, shopping</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466505"/>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General Attire</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dirty="0">
                          <a:effectLst/>
                          <a:latin typeface="Bahnschrift Light Condensed" panose="020B0502040204020203" pitchFamily="34" charset="0"/>
                          <a:ea typeface="Calibri" panose="020F0502020204030204" pitchFamily="34" charset="0"/>
                          <a:cs typeface="Biome" panose="020B0502040204020203" pitchFamily="34" charset="0"/>
                        </a:rPr>
                        <a:t>Upscale, professional, glam</a:t>
                      </a:r>
                      <a:endParaRPr lang="en-US" sz="2800" b="0" i="0" u="none" strike="noStrike" dirty="0">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220484"/>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Relationship Status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Married or actively dating</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363710"/>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Dependents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0-2</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9770825"/>
                  </a:ext>
                </a:extLst>
              </a:tr>
              <a:tr h="317091">
                <a:tc>
                  <a:txBody>
                    <a:bodyPr/>
                    <a:lstStyle/>
                    <a:p>
                      <a:pPr marL="0" marR="0" algn="l" fontAlgn="t">
                        <a:lnSpc>
                          <a:spcPct val="107000"/>
                        </a:lnSpc>
                        <a:spcBef>
                          <a:spcPts val="0"/>
                        </a:spcBef>
                        <a:spcAft>
                          <a:spcPts val="0"/>
                        </a:spcAft>
                      </a:pPr>
                      <a:r>
                        <a:rPr lang="en-US" sz="1600" b="0" i="0" u="none" strike="noStrike" dirty="0">
                          <a:effectLst/>
                          <a:latin typeface="Bahnschrift Light Condensed" panose="020B0502040204020203" pitchFamily="34" charset="0"/>
                          <a:ea typeface="Calibri" panose="020F0502020204030204" pitchFamily="34" charset="0"/>
                          <a:cs typeface="Biome" panose="020B0502040204020203" pitchFamily="34" charset="0"/>
                        </a:rPr>
                        <a:t>Holidays per Year</a:t>
                      </a:r>
                      <a:endParaRPr lang="en-US" sz="2800" b="0" i="0" u="none" strike="noStrike" dirty="0">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Typical American holidays (Christmas, Thanksgiving, NYE), special events for work</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819837"/>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Food Shopping</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Eats at nice restaurants, shops at Whole Foods or Trader Joe’s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271981"/>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Other Brands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DKNY, Calvin Klein</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854501"/>
                  </a:ext>
                </a:extLst>
              </a:tr>
              <a:tr h="317091">
                <a:tc>
                  <a:txBody>
                    <a:bodyPr/>
                    <a:lstStyle/>
                    <a:p>
                      <a:pPr marL="0" marR="0" algn="l" fontAlgn="t">
                        <a:lnSpc>
                          <a:spcPct val="107000"/>
                        </a:lnSpc>
                        <a:spcBef>
                          <a:spcPts val="0"/>
                        </a:spcBef>
                        <a:spcAft>
                          <a:spcPts val="0"/>
                        </a:spcAft>
                      </a:pPr>
                      <a:r>
                        <a:rPr lang="en-US" sz="1600" b="0" i="0" u="none" strike="noStrike">
                          <a:effectLst/>
                          <a:latin typeface="Bahnschrift Light Condensed" panose="020B0502040204020203" pitchFamily="34" charset="0"/>
                          <a:ea typeface="Calibri" panose="020F0502020204030204" pitchFamily="34" charset="0"/>
                          <a:cs typeface="Biome" panose="020B0502040204020203" pitchFamily="34" charset="0"/>
                        </a:rPr>
                        <a:t>Aspirational Brands</a:t>
                      </a:r>
                      <a:endParaRPr lang="en-US" sz="2800" b="0" i="0" u="none" strike="noStrike">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0" i="0" u="none" strike="noStrike" dirty="0">
                          <a:effectLst/>
                          <a:latin typeface="Bahnschrift Light Condensed" panose="020B0502040204020203" pitchFamily="34" charset="0"/>
                          <a:ea typeface="Calibri" panose="020F0502020204030204" pitchFamily="34" charset="0"/>
                          <a:cs typeface="Biome" panose="020B0502040204020203" pitchFamily="34" charset="0"/>
                        </a:rPr>
                        <a:t>Chanel, Givenchy</a:t>
                      </a:r>
                      <a:endParaRPr lang="en-US" sz="2800" b="0" i="0" u="none" strike="noStrike" dirty="0">
                        <a:effectLst/>
                        <a:latin typeface="Bahnschrift Light Condensed" panose="020B0502040204020203" pitchFamily="34" charset="0"/>
                        <a:cs typeface="Biome" panose="020B0502040204020203" pitchFamily="34" charset="0"/>
                      </a:endParaRPr>
                    </a:p>
                  </a:txBody>
                  <a:tcPr marL="96440" marR="96440" marT="13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758345"/>
                  </a:ext>
                </a:extLst>
              </a:tr>
            </a:tbl>
          </a:graphicData>
        </a:graphic>
      </p:graphicFrame>
      <p:pic>
        <p:nvPicPr>
          <p:cNvPr id="3" name="Audio 2">
            <a:hlinkClick r:id="" action="ppaction://media"/>
            <a:extLst>
              <a:ext uri="{FF2B5EF4-FFF2-40B4-BE49-F238E27FC236}">
                <a16:creationId xmlns:a16="http://schemas.microsoft.com/office/drawing/2014/main" id="{F471D8DA-35A0-4CCC-B7F8-D50A72BDE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67079423"/>
      </p:ext>
    </p:extLst>
  </p:cSld>
  <p:clrMapOvr>
    <a:masterClrMapping/>
  </p:clrMapOvr>
  <mc:AlternateContent xmlns:mc="http://schemas.openxmlformats.org/markup-compatibility/2006" xmlns:p14="http://schemas.microsoft.com/office/powerpoint/2010/main">
    <mc:Choice Requires="p14">
      <p:transition spd="slow" p14:dur="2000" advTm="74898"/>
    </mc:Choice>
    <mc:Fallback xmlns="">
      <p:transition spd="slow" advTm="7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E2A1-56B0-4444-B454-E84439097205}"/>
              </a:ext>
            </a:extLst>
          </p:cNvPr>
          <p:cNvSpPr>
            <a:spLocks noGrp="1"/>
          </p:cNvSpPr>
          <p:nvPr>
            <p:ph type="title"/>
          </p:nvPr>
        </p:nvSpPr>
        <p:spPr>
          <a:xfrm>
            <a:off x="952410" y="585216"/>
            <a:ext cx="9720072" cy="1499616"/>
          </a:xfrm>
        </p:spPr>
        <p:txBody>
          <a:bodyPr/>
          <a:lstStyle/>
          <a:p>
            <a:r>
              <a:rPr lang="en-US"/>
              <a:t>THEME: The winter list</a:t>
            </a:r>
            <a:endParaRPr lang="en-US" dirty="0"/>
          </a:p>
        </p:txBody>
      </p:sp>
      <p:sp>
        <p:nvSpPr>
          <p:cNvPr id="6" name="TextBox 5">
            <a:extLst>
              <a:ext uri="{FF2B5EF4-FFF2-40B4-BE49-F238E27FC236}">
                <a16:creationId xmlns:a16="http://schemas.microsoft.com/office/drawing/2014/main" id="{EFE4ACE1-22C4-43A3-B266-E2061617F5A5}"/>
              </a:ext>
            </a:extLst>
          </p:cNvPr>
          <p:cNvSpPr txBox="1"/>
          <p:nvPr/>
        </p:nvSpPr>
        <p:spPr>
          <a:xfrm>
            <a:off x="1658471" y="2259105"/>
            <a:ext cx="8435788" cy="3108543"/>
          </a:xfrm>
          <a:prstGeom prst="rect">
            <a:avLst/>
          </a:prstGeom>
          <a:noFill/>
        </p:spPr>
        <p:txBody>
          <a:bodyPr wrap="square" rtlCol="0">
            <a:spAutoFit/>
          </a:bodyPr>
          <a:lstStyle/>
          <a:p>
            <a:pPr algn="ctr"/>
            <a:r>
              <a:rPr lang="en-US" sz="2800"/>
              <a:t>This theme is inspired by winter and the holiday season. The color scheme is neutrals as well as bright orange and maroon. These colors are featured in Burberry’s latest women’s line and bring warmth to the cold season. They are featured in the display both in the clothes and in the background to look somewhat like gift wrap and go with the holiday theme without being too Christmas-like. </a:t>
            </a:r>
            <a:endParaRPr lang="en-US" sz="2800" dirty="0"/>
          </a:p>
        </p:txBody>
      </p:sp>
      <p:pic>
        <p:nvPicPr>
          <p:cNvPr id="7" name="Audio 6">
            <a:hlinkClick r:id="" action="ppaction://media"/>
            <a:extLst>
              <a:ext uri="{FF2B5EF4-FFF2-40B4-BE49-F238E27FC236}">
                <a16:creationId xmlns:a16="http://schemas.microsoft.com/office/drawing/2014/main" id="{FE054770-9180-4598-AF88-64FB9B6396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2369236"/>
      </p:ext>
    </p:extLst>
  </p:cSld>
  <p:clrMapOvr>
    <a:masterClrMapping/>
  </p:clrMapOvr>
  <mc:AlternateContent xmlns:mc="http://schemas.openxmlformats.org/markup-compatibility/2006" xmlns:p14="http://schemas.microsoft.com/office/powerpoint/2010/main">
    <mc:Choice Requires="p14">
      <p:transition spd="slow" p14:dur="2000" advTm="37270"/>
    </mc:Choice>
    <mc:Fallback xmlns="">
      <p:transition spd="slow" advTm="3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3DBB-F4B2-423D-A353-CCB1CF6C1B4C}"/>
              </a:ext>
            </a:extLst>
          </p:cNvPr>
          <p:cNvSpPr>
            <a:spLocks noGrp="1"/>
          </p:cNvSpPr>
          <p:nvPr>
            <p:ph type="title"/>
          </p:nvPr>
        </p:nvSpPr>
        <p:spPr/>
        <p:txBody>
          <a:bodyPr/>
          <a:lstStyle/>
          <a:p>
            <a:r>
              <a:rPr lang="en-US" dirty="0"/>
              <a:t>THEME BOARD</a:t>
            </a:r>
          </a:p>
        </p:txBody>
      </p:sp>
      <p:pic>
        <p:nvPicPr>
          <p:cNvPr id="5" name="Picture 4">
            <a:extLst>
              <a:ext uri="{FF2B5EF4-FFF2-40B4-BE49-F238E27FC236}">
                <a16:creationId xmlns:a16="http://schemas.microsoft.com/office/drawing/2014/main" id="{89A47C7A-186F-4FCF-8588-7C9C36F18708}"/>
              </a:ext>
            </a:extLst>
          </p:cNvPr>
          <p:cNvPicPr>
            <a:picLocks noChangeAspect="1"/>
          </p:cNvPicPr>
          <p:nvPr/>
        </p:nvPicPr>
        <p:blipFill>
          <a:blip r:embed="rId5"/>
          <a:stretch>
            <a:fillRect/>
          </a:stretch>
        </p:blipFill>
        <p:spPr>
          <a:xfrm>
            <a:off x="2879261" y="1699864"/>
            <a:ext cx="6433477" cy="4971323"/>
          </a:xfrm>
          <a:prstGeom prst="rect">
            <a:avLst/>
          </a:prstGeom>
        </p:spPr>
      </p:pic>
      <p:pic>
        <p:nvPicPr>
          <p:cNvPr id="3" name="Audio 2">
            <a:hlinkClick r:id="" action="ppaction://media"/>
            <a:extLst>
              <a:ext uri="{FF2B5EF4-FFF2-40B4-BE49-F238E27FC236}">
                <a16:creationId xmlns:a16="http://schemas.microsoft.com/office/drawing/2014/main" id="{C919CAC0-419D-4AA5-84AE-8BF565FC58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75048591"/>
      </p:ext>
    </p:extLst>
  </p:cSld>
  <p:clrMapOvr>
    <a:masterClrMapping/>
  </p:clrMapOvr>
  <mc:AlternateContent xmlns:mc="http://schemas.openxmlformats.org/markup-compatibility/2006" xmlns:p14="http://schemas.microsoft.com/office/powerpoint/2010/main">
    <mc:Choice Requires="p14">
      <p:transition spd="slow" p14:dur="2000" advTm="32668"/>
    </mc:Choice>
    <mc:Fallback xmlns="">
      <p:transition spd="slow" advTm="3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5F5C9-FA78-4815-9FD7-6E14DB3F0ABC}"/>
              </a:ext>
            </a:extLst>
          </p:cNvPr>
          <p:cNvPicPr>
            <a:picLocks noChangeAspect="1"/>
          </p:cNvPicPr>
          <p:nvPr/>
        </p:nvPicPr>
        <p:blipFill>
          <a:blip r:embed="rId5"/>
          <a:stretch>
            <a:fillRect/>
          </a:stretch>
        </p:blipFill>
        <p:spPr>
          <a:xfrm>
            <a:off x="1658470" y="0"/>
            <a:ext cx="8875059" cy="6858000"/>
          </a:xfrm>
          <a:prstGeom prst="rect">
            <a:avLst/>
          </a:prstGeom>
        </p:spPr>
      </p:pic>
      <p:pic>
        <p:nvPicPr>
          <p:cNvPr id="4" name="Audio 3">
            <a:hlinkClick r:id="" action="ppaction://media"/>
            <a:extLst>
              <a:ext uri="{FF2B5EF4-FFF2-40B4-BE49-F238E27FC236}">
                <a16:creationId xmlns:a16="http://schemas.microsoft.com/office/drawing/2014/main" id="{59591912-32E3-44BA-9BA8-ABFD63277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31031064"/>
      </p:ext>
    </p:extLst>
  </p:cSld>
  <p:clrMapOvr>
    <a:masterClrMapping/>
  </p:clrMapOvr>
  <mc:AlternateContent xmlns:mc="http://schemas.openxmlformats.org/markup-compatibility/2006" xmlns:p14="http://schemas.microsoft.com/office/powerpoint/2010/main">
    <mc:Choice Requires="p14">
      <p:transition spd="slow" p14:dur="2000" advTm="10320"/>
    </mc:Choice>
    <mc:Fallback xmlns="">
      <p:transition spd="slow" advTm="1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room, white&#10;&#10;Description automatically generated">
            <a:extLst>
              <a:ext uri="{FF2B5EF4-FFF2-40B4-BE49-F238E27FC236}">
                <a16:creationId xmlns:a16="http://schemas.microsoft.com/office/drawing/2014/main" id="{AD459822-2D97-490F-AAE9-DB517A195085}"/>
              </a:ext>
            </a:extLst>
          </p:cNvPr>
          <p:cNvPicPr>
            <a:picLocks noChangeAspect="1"/>
          </p:cNvPicPr>
          <p:nvPr/>
        </p:nvPicPr>
        <p:blipFill>
          <a:blip r:embed="rId5"/>
          <a:stretch>
            <a:fillRect/>
          </a:stretch>
        </p:blipFill>
        <p:spPr>
          <a:xfrm>
            <a:off x="889396" y="643467"/>
            <a:ext cx="10413207" cy="5571066"/>
          </a:xfrm>
          <a:prstGeom prst="rect">
            <a:avLst/>
          </a:prstGeom>
        </p:spPr>
      </p:pic>
      <p:pic>
        <p:nvPicPr>
          <p:cNvPr id="2" name="Audio 1">
            <a:hlinkClick r:id="" action="ppaction://media"/>
            <a:extLst>
              <a:ext uri="{FF2B5EF4-FFF2-40B4-BE49-F238E27FC236}">
                <a16:creationId xmlns:a16="http://schemas.microsoft.com/office/drawing/2014/main" id="{A3275FA6-A19B-4A3B-9280-66A7F44BB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14420834"/>
      </p:ext>
    </p:extLst>
  </p:cSld>
  <p:clrMapOvr>
    <a:masterClrMapping/>
  </p:clrMapOvr>
  <mc:AlternateContent xmlns:mc="http://schemas.openxmlformats.org/markup-compatibility/2006" xmlns:p14="http://schemas.microsoft.com/office/powerpoint/2010/main">
    <mc:Choice Requires="p14">
      <p:transition spd="slow" p14:dur="2000" advTm="124449"/>
    </mc:Choice>
    <mc:Fallback xmlns="">
      <p:transition spd="slow" advTm="12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at, white, room&#10;&#10;Description automatically generated">
            <a:extLst>
              <a:ext uri="{FF2B5EF4-FFF2-40B4-BE49-F238E27FC236}">
                <a16:creationId xmlns:a16="http://schemas.microsoft.com/office/drawing/2014/main" id="{53A25875-6C4E-4732-B0DA-4EC5B37B9178}"/>
              </a:ext>
            </a:extLst>
          </p:cNvPr>
          <p:cNvPicPr>
            <a:picLocks noChangeAspect="1"/>
          </p:cNvPicPr>
          <p:nvPr/>
        </p:nvPicPr>
        <p:blipFill>
          <a:blip r:embed="rId5"/>
          <a:stretch>
            <a:fillRect/>
          </a:stretch>
        </p:blipFill>
        <p:spPr>
          <a:xfrm>
            <a:off x="2859590" y="643467"/>
            <a:ext cx="6472819" cy="5571066"/>
          </a:xfrm>
          <a:prstGeom prst="rect">
            <a:avLst/>
          </a:prstGeom>
        </p:spPr>
      </p:pic>
      <p:pic>
        <p:nvPicPr>
          <p:cNvPr id="2" name="Audio 1">
            <a:hlinkClick r:id="" action="ppaction://media"/>
            <a:extLst>
              <a:ext uri="{FF2B5EF4-FFF2-40B4-BE49-F238E27FC236}">
                <a16:creationId xmlns:a16="http://schemas.microsoft.com/office/drawing/2014/main" id="{3D52B441-00B6-4D26-B18B-BFE93B9B2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10736351"/>
      </p:ext>
    </p:extLst>
  </p:cSld>
  <p:clrMapOvr>
    <a:masterClrMapping/>
  </p:clrMapOvr>
  <mc:AlternateContent xmlns:mc="http://schemas.openxmlformats.org/markup-compatibility/2006" xmlns:p14="http://schemas.microsoft.com/office/powerpoint/2010/main">
    <mc:Choice Requires="p14">
      <p:transition spd="slow" p14:dur="2000" advTm="98127"/>
    </mc:Choice>
    <mc:Fallback xmlns="">
      <p:transition spd="slow" advTm="9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640</Words>
  <Application>Microsoft Office PowerPoint</Application>
  <PresentationFormat>Widescreen</PresentationFormat>
  <Paragraphs>45</Paragraphs>
  <Slides>14</Slides>
  <Notes>6</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Bahnschrift Light Condensed</vt:lpstr>
      <vt:lpstr>Calibri</vt:lpstr>
      <vt:lpstr>Tw Cen MT</vt:lpstr>
      <vt:lpstr>Tw Cen MT Condensed</vt:lpstr>
      <vt:lpstr>Wingdings 3</vt:lpstr>
      <vt:lpstr>Integral</vt:lpstr>
      <vt:lpstr>BURBERRY</vt:lpstr>
      <vt:lpstr>Brand ANALYSIS</vt:lpstr>
      <vt:lpstr>About BURBERRY</vt:lpstr>
      <vt:lpstr>Target customer profile</vt:lpstr>
      <vt:lpstr>THEME: The winter list</vt:lpstr>
      <vt:lpstr>THEME BOARD</vt:lpstr>
      <vt:lpstr>PowerPoint Presentation</vt:lpstr>
      <vt:lpstr>PowerPoint Presentation</vt:lpstr>
      <vt:lpstr>PowerPoint Presentation</vt:lpstr>
      <vt:lpstr>PLANOGRAMS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BURBERRY</dc:title>
  <dc:creator>Hannah Saunders</dc:creator>
  <cp:lastModifiedBy>Hannah Saunders</cp:lastModifiedBy>
  <cp:revision>1</cp:revision>
  <dcterms:created xsi:type="dcterms:W3CDTF">2019-12-10T20:30:07Z</dcterms:created>
  <dcterms:modified xsi:type="dcterms:W3CDTF">2019-12-11T17:59:07Z</dcterms:modified>
</cp:coreProperties>
</file>